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57" r:id="rId3"/>
    <p:sldId id="258" r:id="rId4"/>
    <p:sldId id="297" r:id="rId5"/>
    <p:sldId id="299" r:id="rId6"/>
    <p:sldId id="298" r:id="rId7"/>
    <p:sldId id="276" r:id="rId8"/>
    <p:sldId id="300" r:id="rId9"/>
    <p:sldId id="301" r:id="rId10"/>
    <p:sldId id="313" r:id="rId11"/>
    <p:sldId id="302" r:id="rId12"/>
    <p:sldId id="306" r:id="rId13"/>
    <p:sldId id="303" r:id="rId14"/>
    <p:sldId id="304" r:id="rId15"/>
    <p:sldId id="305" r:id="rId16"/>
    <p:sldId id="307" r:id="rId17"/>
    <p:sldId id="309" r:id="rId18"/>
    <p:sldId id="308" r:id="rId19"/>
    <p:sldId id="310" r:id="rId20"/>
    <p:sldId id="311" r:id="rId21"/>
    <p:sldId id="314" r:id="rId22"/>
    <p:sldId id="315" r:id="rId23"/>
    <p:sldId id="316" r:id="rId24"/>
    <p:sldId id="312" r:id="rId2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Fira Sans Extra Condensed Medium" panose="020B0600000101010101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AFB72-E704-4C47-A6DB-6D91B502D9C2}">
  <a:tblStyle styleId="{17FAFB72-E704-4C47-A6DB-6D91B502D9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962" autoAdjust="0"/>
  </p:normalViewPr>
  <p:slideViewPr>
    <p:cSldViewPr snapToGrid="0">
      <p:cViewPr varScale="1">
        <p:scale>
          <a:sx n="107" d="100"/>
          <a:sy n="107" d="100"/>
        </p:scale>
        <p:origin x="7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7077012966029"/>
          <c:y val="6.3500648699349252E-2"/>
          <c:w val="0.87162185922264801"/>
          <c:h val="0.636885404435802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D61-4CF5-83AB-C43A7191852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61-4CF5-83AB-C43A719185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1년 미만</c:v>
                </c:pt>
                <c:pt idx="1">
                  <c:v>1년 이상 3년 미만</c:v>
                </c:pt>
                <c:pt idx="2">
                  <c:v>3년 이상 5년 미만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1-4CF5-83AB-C43A719185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04068768"/>
        <c:axId val="504069424"/>
      </c:barChart>
      <c:catAx>
        <c:axId val="50406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4069424"/>
        <c:crosses val="autoZero"/>
        <c:auto val="1"/>
        <c:lblAlgn val="ctr"/>
        <c:lblOffset val="100"/>
        <c:noMultiLvlLbl val="0"/>
      </c:catAx>
      <c:valAx>
        <c:axId val="50406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4068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8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6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1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62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80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eb4b2ec49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eb4b2ec49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42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4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it/illustrations/banca-banca-icona-finanza-simbolo-2151492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cketfolio2.t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YHLEE9753/Rocket_Folio" TargetMode="External"/><Relationship Id="rId4" Type="http://schemas.openxmlformats.org/officeDocument/2006/relationships/hyperlink" Target="http://rocketfolio.tk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logic.com/2014/04/tutorial-adding-facebooktwittergoogle-authentication-to-a-django-application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+mj-ea"/>
                <a:ea typeface="+mj-ea"/>
              </a:rPr>
              <a:t>IT </a:t>
            </a:r>
            <a:r>
              <a:rPr lang="ko-KR" altLang="en-US" sz="3200" dirty="0">
                <a:solidFill>
                  <a:schemeClr val="accent1"/>
                </a:solidFill>
                <a:latin typeface="+mj-ea"/>
                <a:ea typeface="+mj-ea"/>
              </a:rPr>
              <a:t>서비스 공모전 개발부분</a:t>
            </a:r>
            <a:endParaRPr lang="en-US" sz="32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accent1"/>
                </a:solidFill>
                <a:latin typeface="+mn-ea"/>
                <a:ea typeface="+mn-ea"/>
              </a:rPr>
              <a:t>:</a:t>
            </a:r>
            <a:r>
              <a:rPr lang="en-US" sz="3200" dirty="0">
                <a:solidFill>
                  <a:schemeClr val="accent1"/>
                </a:solidFill>
                <a:latin typeface="+mn-ea"/>
                <a:ea typeface="+mn-ea"/>
              </a:rPr>
              <a:t>Rocket Folio</a:t>
            </a:r>
            <a:endParaRPr lang="en-US" sz="3200" dirty="0">
              <a:solidFill>
                <a:srgbClr val="4A8CFF"/>
              </a:solidFill>
              <a:latin typeface="+mn-ea"/>
              <a:ea typeface="+mn-ea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17102062 </a:t>
            </a:r>
            <a:r>
              <a:rPr lang="ko-KR" altLang="en-US" b="1" dirty="0">
                <a:latin typeface="+mn-ea"/>
                <a:ea typeface="+mn-ea"/>
              </a:rPr>
              <a:t>이용훈</a:t>
            </a:r>
            <a:endParaRPr lang="en-US" altLang="ko-KR" b="1" dirty="0">
              <a:latin typeface="+mn-ea"/>
              <a:ea typeface="+mn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17102067 </a:t>
            </a:r>
            <a:r>
              <a:rPr lang="ko-KR" altLang="en-US" b="1" dirty="0">
                <a:latin typeface="+mn-ea"/>
                <a:ea typeface="+mn-ea"/>
              </a:rPr>
              <a:t>정진원</a:t>
            </a:r>
            <a:endParaRPr b="1" dirty="0">
              <a:latin typeface="+mn-ea"/>
              <a:ea typeface="+mn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40A5BE-278C-440C-96E0-86C0D5721803}"/>
              </a:ext>
            </a:extLst>
          </p:cNvPr>
          <p:cNvSpPr/>
          <p:nvPr/>
        </p:nvSpPr>
        <p:spPr>
          <a:xfrm>
            <a:off x="1216742" y="2571750"/>
            <a:ext cx="1246239" cy="101948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9367D0-456A-40AD-8BD8-AB25C5440316}"/>
              </a:ext>
            </a:extLst>
          </p:cNvPr>
          <p:cNvSpPr/>
          <p:nvPr/>
        </p:nvSpPr>
        <p:spPr>
          <a:xfrm>
            <a:off x="2462981" y="1467465"/>
            <a:ext cx="501445" cy="110428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sz="2800" dirty="0">
                <a:latin typeface="+mn-ea"/>
                <a:ea typeface="+mn-ea"/>
              </a:rPr>
              <a:t>사용 프레임워크 및 </a:t>
            </a:r>
            <a:r>
              <a:rPr lang="en-US" altLang="ko-KR" sz="2800" dirty="0">
                <a:latin typeface="+mn-ea"/>
                <a:ea typeface="+mn-ea"/>
              </a:rPr>
              <a:t>utils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1DAD3-D990-4239-8EAA-68218B8D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" b="-268"/>
          <a:stretch/>
        </p:blipFill>
        <p:spPr>
          <a:xfrm>
            <a:off x="1669801" y="1492175"/>
            <a:ext cx="2143563" cy="3651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18BDB2-07BA-433B-AE17-63C5E2B1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68" y="1492176"/>
            <a:ext cx="2126702" cy="365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65E700-FD93-49B6-BC99-9B2B4D1E7D52}"/>
              </a:ext>
            </a:extLst>
          </p:cNvPr>
          <p:cNvSpPr txBox="1"/>
          <p:nvPr/>
        </p:nvSpPr>
        <p:spPr>
          <a:xfrm>
            <a:off x="407194" y="962621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Requirements.txt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527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32801" y="2227050"/>
            <a:ext cx="42981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서비스 기능</a:t>
            </a:r>
            <a:br>
              <a:rPr lang="en-US" altLang="ko-KR" sz="2800" dirty="0">
                <a:latin typeface="+mn-ea"/>
                <a:ea typeface="+mn-ea"/>
              </a:rPr>
            </a:br>
            <a:endParaRPr lang="en-US" altLang="ko-KR" sz="2800" dirty="0">
              <a:latin typeface="+mn-ea"/>
              <a:ea typeface="+mn-ea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908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기능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B8F3-A3A8-4F7C-8DA0-7BAFFA9B63DF}"/>
              </a:ext>
            </a:extLst>
          </p:cNvPr>
          <p:cNvSpPr txBox="1"/>
          <p:nvPr/>
        </p:nvSpPr>
        <p:spPr>
          <a:xfrm>
            <a:off x="836530" y="1248311"/>
            <a:ext cx="7777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구글 </a:t>
            </a:r>
            <a:r>
              <a:rPr lang="en-US" altLang="ko-KR" sz="1600" b="1" dirty="0">
                <a:latin typeface="+mn-ea"/>
                <a:ea typeface="+mn-ea"/>
              </a:rPr>
              <a:t>OAuth </a:t>
            </a:r>
            <a:r>
              <a:rPr lang="ko-KR" altLang="en-US" sz="1600" b="1" dirty="0">
                <a:latin typeface="+mn-ea"/>
                <a:ea typeface="+mn-ea"/>
              </a:rPr>
              <a:t>로그인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구글 로그인 기능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lvl="5" indent="-342900">
              <a:buAutoNum type="arabicPeriod"/>
            </a:pP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6793E-C30D-4061-AF3F-5A81295D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30" y="2571750"/>
            <a:ext cx="4187405" cy="1947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95D1AF-A5E7-4354-AAD7-F8CEA67B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72" y="1794033"/>
            <a:ext cx="2742198" cy="31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5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기능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B8F3-A3A8-4F7C-8DA0-7BAFFA9B63DF}"/>
              </a:ext>
            </a:extLst>
          </p:cNvPr>
          <p:cNvSpPr txBox="1"/>
          <p:nvPr/>
        </p:nvSpPr>
        <p:spPr>
          <a:xfrm>
            <a:off x="807730" y="1221868"/>
            <a:ext cx="7777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주식 포트폴리오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+mn-ea"/>
                <a:ea typeface="+mn-ea"/>
              </a:rPr>
              <a:t>포트폴리오에 주식추가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+mn-ea"/>
                <a:ea typeface="+mn-ea"/>
              </a:rPr>
              <a:t>소유 주식에 대한 현재가 및 관련데이터 제공 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 err="1">
                <a:latin typeface="+mn-ea"/>
                <a:ea typeface="+mn-ea"/>
              </a:rPr>
              <a:t>크롤링을</a:t>
            </a:r>
            <a:r>
              <a:rPr lang="ko-KR" altLang="en-US" sz="1600" b="1" dirty="0">
                <a:latin typeface="+mn-ea"/>
                <a:ea typeface="+mn-ea"/>
              </a:rPr>
              <a:t> 통해 현재 가격 제공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lvl="5" indent="-342900">
              <a:buAutoNum type="arabicPeriod"/>
            </a:pP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DF25E-9D8F-428E-BE41-C042A42F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2" r="3751" b="4583"/>
          <a:stretch/>
        </p:blipFill>
        <p:spPr>
          <a:xfrm>
            <a:off x="356073" y="2734946"/>
            <a:ext cx="4215927" cy="2049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621C4E-DB1A-4D53-8A76-85009D98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r="5391" b="4306"/>
          <a:stretch/>
        </p:blipFill>
        <p:spPr>
          <a:xfrm>
            <a:off x="4821061" y="2734946"/>
            <a:ext cx="4123454" cy="20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8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기능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B8F3-A3A8-4F7C-8DA0-7BAFFA9B63DF}"/>
              </a:ext>
            </a:extLst>
          </p:cNvPr>
          <p:cNvSpPr txBox="1"/>
          <p:nvPr/>
        </p:nvSpPr>
        <p:spPr>
          <a:xfrm>
            <a:off x="683199" y="1028131"/>
            <a:ext cx="7777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주식 테스팅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+mn-ea"/>
                <a:ea typeface="+mn-ea"/>
              </a:rPr>
              <a:t>최대 </a:t>
            </a:r>
            <a:r>
              <a:rPr lang="en-US" altLang="ko-KR" sz="1600" b="1" dirty="0">
                <a:latin typeface="+mn-ea"/>
                <a:ea typeface="+mn-ea"/>
              </a:rPr>
              <a:t>5</a:t>
            </a:r>
            <a:r>
              <a:rPr lang="ko-KR" altLang="en-US" sz="1600" b="1" dirty="0">
                <a:latin typeface="+mn-ea"/>
                <a:ea typeface="+mn-ea"/>
              </a:rPr>
              <a:t>개의 주식간 상관관계 정보 제공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+mn-ea"/>
                <a:ea typeface="+mn-ea"/>
              </a:rPr>
              <a:t>최대 </a:t>
            </a:r>
            <a:r>
              <a:rPr lang="en-US" altLang="ko-KR" sz="1600" b="1" dirty="0">
                <a:latin typeface="+mn-ea"/>
                <a:ea typeface="+mn-ea"/>
              </a:rPr>
              <a:t>2016</a:t>
            </a:r>
            <a:r>
              <a:rPr lang="ko-KR" altLang="en-US" sz="1600" b="1" dirty="0">
                <a:latin typeface="+mn-ea"/>
                <a:ea typeface="+mn-ea"/>
              </a:rPr>
              <a:t>년 부터의 </a:t>
            </a:r>
            <a:r>
              <a:rPr lang="ko-KR" altLang="en-US" sz="1600" b="1" dirty="0" err="1">
                <a:latin typeface="+mn-ea"/>
                <a:ea typeface="+mn-ea"/>
              </a:rPr>
              <a:t>백테스팅</a:t>
            </a:r>
            <a:r>
              <a:rPr lang="ko-KR" altLang="en-US" sz="1600" b="1" dirty="0">
                <a:latin typeface="+mn-ea"/>
                <a:ea typeface="+mn-ea"/>
              </a:rPr>
              <a:t> 그래프 제공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latin typeface="+mn-ea"/>
                <a:ea typeface="+mn-ea"/>
              </a:rPr>
              <a:t>백테스팅</a:t>
            </a:r>
            <a:r>
              <a:rPr lang="ko-KR" altLang="en-US" sz="1600" b="1" dirty="0">
                <a:latin typeface="+mn-ea"/>
                <a:ea typeface="+mn-ea"/>
              </a:rPr>
              <a:t> 구성 주식데이터 정보 제공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lvl="5" indent="-342900">
              <a:buAutoNum type="arabicPeriod"/>
            </a:pP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B849D3-BB6A-413C-833E-F1B3A23BD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2" r="3985" b="4306"/>
          <a:stretch/>
        </p:blipFill>
        <p:spPr>
          <a:xfrm>
            <a:off x="230568" y="2688169"/>
            <a:ext cx="4260056" cy="2083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2105CF-BD41-4D05-81AA-8E3F54FE8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0" r="4375" b="5001"/>
          <a:stretch/>
        </p:blipFill>
        <p:spPr>
          <a:xfrm>
            <a:off x="4653378" y="2700542"/>
            <a:ext cx="4260056" cy="2070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300E0-3130-4565-86F4-822151FD5AB3}"/>
              </a:ext>
            </a:extLst>
          </p:cNvPr>
          <p:cNvSpPr txBox="1"/>
          <p:nvPr/>
        </p:nvSpPr>
        <p:spPr>
          <a:xfrm>
            <a:off x="293922" y="4785865"/>
            <a:ext cx="32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최대 </a:t>
            </a:r>
            <a:r>
              <a:rPr lang="en-US" altLang="ko-KR" b="1" dirty="0">
                <a:solidFill>
                  <a:srgbClr val="0070C0"/>
                </a:solidFill>
              </a:rPr>
              <a:t>5</a:t>
            </a:r>
            <a:r>
              <a:rPr lang="ko-KR" altLang="en-US" b="1" dirty="0">
                <a:solidFill>
                  <a:srgbClr val="0070C0"/>
                </a:solidFill>
              </a:rPr>
              <a:t>개의 주식간 상관관계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7186E-C950-43A2-BF48-66E3FDE9ACF2}"/>
              </a:ext>
            </a:extLst>
          </p:cNvPr>
          <p:cNvSpPr txBox="1"/>
          <p:nvPr/>
        </p:nvSpPr>
        <p:spPr>
          <a:xfrm>
            <a:off x="4703778" y="4821467"/>
            <a:ext cx="32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백테스팅</a:t>
            </a:r>
            <a:r>
              <a:rPr lang="ko-KR" altLang="en-US" b="1" dirty="0">
                <a:solidFill>
                  <a:srgbClr val="0070C0"/>
                </a:solidFill>
              </a:rPr>
              <a:t>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74904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기능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CB64C-D495-46A2-B044-312ACB3E4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1" r="4062" b="5186"/>
          <a:stretch/>
        </p:blipFill>
        <p:spPr>
          <a:xfrm>
            <a:off x="5088532" y="967279"/>
            <a:ext cx="3452689" cy="166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B32433-B586-45F8-B930-F6976A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r="4922" b="4722"/>
          <a:stretch/>
        </p:blipFill>
        <p:spPr>
          <a:xfrm>
            <a:off x="5088532" y="3097567"/>
            <a:ext cx="3380931" cy="16557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80291-38F3-4FBC-B29D-E444245EE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1" r="3750" b="5139"/>
          <a:stretch/>
        </p:blipFill>
        <p:spPr>
          <a:xfrm>
            <a:off x="674537" y="3205509"/>
            <a:ext cx="3356999" cy="1618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DB3AB-E053-408A-89FD-A9664B5EAC04}"/>
              </a:ext>
            </a:extLst>
          </p:cNvPr>
          <p:cNvSpPr txBox="1"/>
          <p:nvPr/>
        </p:nvSpPr>
        <p:spPr>
          <a:xfrm>
            <a:off x="5088532" y="4839574"/>
            <a:ext cx="32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백테스팅</a:t>
            </a:r>
            <a:r>
              <a:rPr lang="ko-KR" altLang="en-US" b="1" dirty="0">
                <a:solidFill>
                  <a:srgbClr val="0070C0"/>
                </a:solidFill>
              </a:rPr>
              <a:t> 그래프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9A13B-62C4-4E80-A9BF-4640906B7900}"/>
              </a:ext>
            </a:extLst>
          </p:cNvPr>
          <p:cNvSpPr txBox="1"/>
          <p:nvPr/>
        </p:nvSpPr>
        <p:spPr>
          <a:xfrm>
            <a:off x="5234331" y="2741410"/>
            <a:ext cx="32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N</a:t>
            </a:r>
            <a:r>
              <a:rPr lang="ko-KR" altLang="en-US" b="1" dirty="0">
                <a:solidFill>
                  <a:srgbClr val="0070C0"/>
                </a:solidFill>
              </a:rPr>
              <a:t> 년간의 수익률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B55F8-81BF-4040-94E9-4B895927262B}"/>
              </a:ext>
            </a:extLst>
          </p:cNvPr>
          <p:cNvSpPr txBox="1"/>
          <p:nvPr/>
        </p:nvSpPr>
        <p:spPr>
          <a:xfrm>
            <a:off x="820336" y="4835723"/>
            <a:ext cx="32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백테스팅</a:t>
            </a:r>
            <a:r>
              <a:rPr lang="ko-KR" altLang="en-US" b="1" dirty="0">
                <a:solidFill>
                  <a:srgbClr val="0070C0"/>
                </a:solidFill>
              </a:rPr>
              <a:t> 구성 주식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018A0-FD09-4295-A612-B672EA6687E4}"/>
              </a:ext>
            </a:extLst>
          </p:cNvPr>
          <p:cNvSpPr txBox="1"/>
          <p:nvPr/>
        </p:nvSpPr>
        <p:spPr>
          <a:xfrm>
            <a:off x="674537" y="1126536"/>
            <a:ext cx="39040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주식 테스팅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  <a:ea typeface="+mn-ea"/>
              </a:rPr>
              <a:t>N</a:t>
            </a:r>
            <a:r>
              <a:rPr lang="ko-KR" altLang="en-US" sz="1600" b="1" dirty="0">
                <a:latin typeface="+mn-ea"/>
                <a:ea typeface="+mn-ea"/>
              </a:rPr>
              <a:t>년간의 수익률 정보에서 최대 수익률과 최소 수익률을 대표로 보여준다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latin typeface="+mn-ea"/>
                <a:ea typeface="+mn-ea"/>
              </a:rPr>
              <a:t>백테스팅</a:t>
            </a:r>
            <a:r>
              <a:rPr lang="ko-KR" altLang="en-US" sz="1600" b="1" dirty="0">
                <a:latin typeface="+mn-ea"/>
                <a:ea typeface="+mn-ea"/>
              </a:rPr>
              <a:t> 구성 주식 정보를 제공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pPr marL="342900" lvl="5" indent="-342900">
              <a:buAutoNum type="arabicPeriod"/>
            </a:pP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76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32726" y="2227050"/>
            <a:ext cx="42981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2800" dirty="0">
                <a:latin typeface="+mn-ea"/>
                <a:ea typeface="+mn-ea"/>
              </a:rPr>
              <a:t>DB </a:t>
            </a:r>
            <a:r>
              <a:rPr lang="ko-KR" altLang="en-US" sz="2800" dirty="0">
                <a:latin typeface="+mn-ea"/>
                <a:ea typeface="+mn-ea"/>
              </a:rPr>
              <a:t>데이터 모델링</a:t>
            </a:r>
            <a:endParaRPr lang="en-US" altLang="ko-KR" sz="2800" dirty="0">
              <a:latin typeface="+mn-ea"/>
              <a:ea typeface="+mn-ea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39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DB </a:t>
            </a:r>
            <a:r>
              <a:rPr lang="ko-KR" altLang="en-US" sz="2800" dirty="0">
                <a:latin typeface="+mn-ea"/>
                <a:ea typeface="+mn-ea"/>
              </a:rPr>
              <a:t>데이터 모델링</a:t>
            </a:r>
            <a:endParaRPr lang="en-US" altLang="ko-KR" sz="2800" dirty="0">
              <a:latin typeface="+mn-ea"/>
              <a:ea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5AD4EA7-D1AA-4166-9699-F2367966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3291543"/>
            <a:ext cx="4014826" cy="16202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5C056B-E5E1-4820-BA1A-BD2836F7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3" y="1443305"/>
            <a:ext cx="5272549" cy="1372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11CB64-EDCB-4C9D-874D-E442CBC9F103}"/>
              </a:ext>
            </a:extLst>
          </p:cNvPr>
          <p:cNvSpPr txBox="1"/>
          <p:nvPr/>
        </p:nvSpPr>
        <p:spPr>
          <a:xfrm>
            <a:off x="619433" y="108809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코스피 코스닥 과거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4EFEC-7BF4-4853-82D6-29D04B71D669}"/>
              </a:ext>
            </a:extLst>
          </p:cNvPr>
          <p:cNvSpPr txBox="1"/>
          <p:nvPr/>
        </p:nvSpPr>
        <p:spPr>
          <a:xfrm>
            <a:off x="619432" y="2910442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전종목 주식 과거 데이터</a:t>
            </a:r>
            <a:r>
              <a:rPr lang="en-US" altLang="ko-KR" b="1" dirty="0"/>
              <a:t>(5</a:t>
            </a:r>
            <a:r>
              <a:rPr lang="ko-KR" altLang="en-US" b="1" dirty="0"/>
              <a:t>년간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30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DB </a:t>
            </a:r>
            <a:r>
              <a:rPr lang="ko-KR" altLang="en-US" sz="2800" dirty="0">
                <a:latin typeface="+mn-ea"/>
                <a:ea typeface="+mn-ea"/>
              </a:rPr>
              <a:t>데이터 모델링</a:t>
            </a:r>
            <a:endParaRPr lang="en-US" altLang="ko-KR" sz="28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2D0FE5-367D-4E34-9975-43E7D8DC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9" y="3692084"/>
            <a:ext cx="4185086" cy="1147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624B2D-07BB-4A04-80E2-D251CDFB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9" y="1227268"/>
            <a:ext cx="5272549" cy="2087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CCB2BF-F81A-4DD7-B8C9-373445A371B3}"/>
              </a:ext>
            </a:extLst>
          </p:cNvPr>
          <p:cNvSpPr txBox="1"/>
          <p:nvPr/>
        </p:nvSpPr>
        <p:spPr>
          <a:xfrm>
            <a:off x="546693" y="898732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개인 소유 주식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EB1F-821C-4B1C-BDFD-60A189EF768F}"/>
              </a:ext>
            </a:extLst>
          </p:cNvPr>
          <p:cNvSpPr txBox="1"/>
          <p:nvPr/>
        </p:nvSpPr>
        <p:spPr>
          <a:xfrm>
            <a:off x="546693" y="3384307"/>
            <a:ext cx="5828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코스피 코스닥 상정 회사 리스트 및 대신증권 </a:t>
            </a:r>
            <a:r>
              <a:rPr lang="en-US" altLang="ko-KR" b="1" dirty="0"/>
              <a:t>API </a:t>
            </a:r>
            <a:r>
              <a:rPr lang="ko-KR" altLang="en-US" b="1" dirty="0"/>
              <a:t>연동을 위한 고유코드</a:t>
            </a:r>
          </a:p>
        </p:txBody>
      </p:sp>
    </p:spTree>
    <p:extLst>
      <p:ext uri="{BB962C8B-B14F-4D97-AF65-F5344CB8AC3E}">
        <p14:creationId xmlns:p14="http://schemas.microsoft.com/office/powerpoint/2010/main" val="191163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32726" y="2227050"/>
            <a:ext cx="42981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추후 개발방향</a:t>
            </a:r>
            <a:endParaRPr lang="en-US" altLang="ko-KR" sz="2800" dirty="0">
              <a:latin typeface="+mn-ea"/>
              <a:ea typeface="+mn-ea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88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ea"/>
                <a:ea typeface="+mj-ea"/>
              </a:rPr>
              <a:t>Contents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 idx="2"/>
          </p:nvPr>
        </p:nvSpPr>
        <p:spPr>
          <a:xfrm>
            <a:off x="2763802" y="1345691"/>
            <a:ext cx="1611938" cy="781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n-ea"/>
                <a:ea typeface="+mn-ea"/>
              </a:rPr>
              <a:t>서비스 </a:t>
            </a:r>
            <a:br>
              <a:rPr lang="en-US" altLang="ko-KR" sz="2000" dirty="0">
                <a:latin typeface="+mn-ea"/>
                <a:ea typeface="+mn-ea"/>
              </a:rPr>
            </a:br>
            <a:r>
              <a:rPr lang="ko-KR" altLang="en-US" sz="2000" dirty="0">
                <a:latin typeface="+mn-ea"/>
                <a:ea typeface="+mn-ea"/>
              </a:rPr>
              <a:t>계획 동기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3"/>
          </p:nvPr>
        </p:nvSpPr>
        <p:spPr>
          <a:xfrm>
            <a:off x="1260651" y="1202612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n-ea"/>
                <a:ea typeface="+mn-ea"/>
              </a:rPr>
              <a:t>01</a:t>
            </a:r>
            <a:endParaRPr sz="3600" dirty="0">
              <a:latin typeface="+mn-ea"/>
              <a:ea typeface="+mn-ea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5"/>
          </p:nvPr>
        </p:nvSpPr>
        <p:spPr>
          <a:xfrm>
            <a:off x="4290278" y="1192882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n-ea"/>
                <a:ea typeface="+mn-ea"/>
              </a:rPr>
              <a:t>02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8"/>
          </p:nvPr>
        </p:nvSpPr>
        <p:spPr>
          <a:xfrm>
            <a:off x="1354237" y="232159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n-ea"/>
                <a:ea typeface="+mn-ea"/>
              </a:rPr>
              <a:t>03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5" name="Google Shape;201;p31">
            <a:extLst>
              <a:ext uri="{FF2B5EF4-FFF2-40B4-BE49-F238E27FC236}">
                <a16:creationId xmlns:a16="http://schemas.microsoft.com/office/drawing/2014/main" id="{B1F8C48D-8E9F-47CA-A9ED-BB8125615DDC}"/>
              </a:ext>
            </a:extLst>
          </p:cNvPr>
          <p:cNvSpPr txBox="1">
            <a:spLocks/>
          </p:cNvSpPr>
          <p:nvPr/>
        </p:nvSpPr>
        <p:spPr>
          <a:xfrm>
            <a:off x="5783678" y="1352655"/>
            <a:ext cx="2106967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000" dirty="0">
                <a:latin typeface="+mn-ea"/>
                <a:ea typeface="+mn-ea"/>
              </a:rPr>
              <a:t>사용 프레임워크 및 </a:t>
            </a:r>
            <a:r>
              <a:rPr lang="en-US" altLang="ko-KR" sz="2000" dirty="0">
                <a:latin typeface="+mn-ea"/>
                <a:ea typeface="+mn-ea"/>
              </a:rPr>
              <a:t>utils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32" name="Google Shape;201;p31">
            <a:extLst>
              <a:ext uri="{FF2B5EF4-FFF2-40B4-BE49-F238E27FC236}">
                <a16:creationId xmlns:a16="http://schemas.microsoft.com/office/drawing/2014/main" id="{4C651945-E693-4142-8D02-54E69471780D}"/>
              </a:ext>
            </a:extLst>
          </p:cNvPr>
          <p:cNvSpPr txBox="1">
            <a:spLocks/>
          </p:cNvSpPr>
          <p:nvPr/>
        </p:nvSpPr>
        <p:spPr>
          <a:xfrm>
            <a:off x="2847637" y="2571750"/>
            <a:ext cx="1631441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000" dirty="0">
                <a:latin typeface="+mn-ea"/>
                <a:ea typeface="+mn-ea"/>
              </a:rPr>
              <a:t>서비스 기능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9" name="Google Shape;199;p31">
            <a:extLst>
              <a:ext uri="{FF2B5EF4-FFF2-40B4-BE49-F238E27FC236}">
                <a16:creationId xmlns:a16="http://schemas.microsoft.com/office/drawing/2014/main" id="{D110464E-2D4A-4548-89F0-207A043E3ACC}"/>
              </a:ext>
            </a:extLst>
          </p:cNvPr>
          <p:cNvSpPr txBox="1">
            <a:spLocks/>
          </p:cNvSpPr>
          <p:nvPr/>
        </p:nvSpPr>
        <p:spPr>
          <a:xfrm>
            <a:off x="4341037" y="2321598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>
                <a:latin typeface="+mn-ea"/>
                <a:ea typeface="+mn-ea"/>
              </a:rPr>
              <a:t>04</a:t>
            </a:r>
            <a:endParaRPr lang="en" dirty="0">
              <a:latin typeface="+mn-ea"/>
              <a:ea typeface="+mn-ea"/>
            </a:endParaRPr>
          </a:p>
        </p:txBody>
      </p:sp>
      <p:sp>
        <p:nvSpPr>
          <p:cNvPr id="10" name="Google Shape;201;p31">
            <a:extLst>
              <a:ext uri="{FF2B5EF4-FFF2-40B4-BE49-F238E27FC236}">
                <a16:creationId xmlns:a16="http://schemas.microsoft.com/office/drawing/2014/main" id="{89EEDEEC-727A-443E-9CA6-D84E712FE04A}"/>
              </a:ext>
            </a:extLst>
          </p:cNvPr>
          <p:cNvSpPr txBox="1">
            <a:spLocks/>
          </p:cNvSpPr>
          <p:nvPr/>
        </p:nvSpPr>
        <p:spPr>
          <a:xfrm>
            <a:off x="5834437" y="2571750"/>
            <a:ext cx="20202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000" dirty="0">
                <a:latin typeface="+mn-ea"/>
                <a:ea typeface="+mn-ea"/>
              </a:rPr>
              <a:t>DB </a:t>
            </a:r>
            <a:r>
              <a:rPr lang="ko-KR" altLang="en-US" sz="2000" dirty="0">
                <a:latin typeface="+mn-ea"/>
                <a:ea typeface="+mn-ea"/>
              </a:rPr>
              <a:t>데이터 모델링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11" name="Google Shape;199;p31">
            <a:extLst>
              <a:ext uri="{FF2B5EF4-FFF2-40B4-BE49-F238E27FC236}">
                <a16:creationId xmlns:a16="http://schemas.microsoft.com/office/drawing/2014/main" id="{CC0D5F64-4DCA-4C73-8D81-CF74563B8635}"/>
              </a:ext>
            </a:extLst>
          </p:cNvPr>
          <p:cNvSpPr txBox="1">
            <a:spLocks/>
          </p:cNvSpPr>
          <p:nvPr/>
        </p:nvSpPr>
        <p:spPr>
          <a:xfrm>
            <a:off x="1390241" y="333993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>
                <a:latin typeface="+mn-ea"/>
                <a:ea typeface="+mn-ea"/>
              </a:rPr>
              <a:t>05</a:t>
            </a:r>
            <a:endParaRPr lang="en" dirty="0">
              <a:latin typeface="+mn-ea"/>
              <a:ea typeface="+mn-ea"/>
            </a:endParaRPr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1321753D-7218-4D1F-A019-9CA38081BB59}"/>
              </a:ext>
            </a:extLst>
          </p:cNvPr>
          <p:cNvSpPr txBox="1">
            <a:spLocks/>
          </p:cNvSpPr>
          <p:nvPr/>
        </p:nvSpPr>
        <p:spPr>
          <a:xfrm>
            <a:off x="2883641" y="3590085"/>
            <a:ext cx="20202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000" dirty="0">
                <a:latin typeface="+mn-ea"/>
                <a:ea typeface="+mn-ea"/>
              </a:rPr>
              <a:t>추후 개발방향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21E96867-CC8C-4FD3-AED1-ED16B113C100}"/>
              </a:ext>
            </a:extLst>
          </p:cNvPr>
          <p:cNvSpPr txBox="1">
            <a:spLocks/>
          </p:cNvSpPr>
          <p:nvPr/>
        </p:nvSpPr>
        <p:spPr>
          <a:xfrm>
            <a:off x="4341037" y="333993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>
                <a:latin typeface="+mn-ea"/>
                <a:ea typeface="+mn-ea"/>
              </a:rPr>
              <a:t>06</a:t>
            </a:r>
            <a:endParaRPr lang="en" dirty="0">
              <a:latin typeface="+mn-ea"/>
              <a:ea typeface="+mn-ea"/>
            </a:endParaRPr>
          </a:p>
        </p:txBody>
      </p:sp>
      <p:sp>
        <p:nvSpPr>
          <p:cNvPr id="14" name="Google Shape;201;p31">
            <a:extLst>
              <a:ext uri="{FF2B5EF4-FFF2-40B4-BE49-F238E27FC236}">
                <a16:creationId xmlns:a16="http://schemas.microsoft.com/office/drawing/2014/main" id="{FA19A714-6C05-42D1-926D-47592E0F7B40}"/>
              </a:ext>
            </a:extLst>
          </p:cNvPr>
          <p:cNvSpPr txBox="1">
            <a:spLocks/>
          </p:cNvSpPr>
          <p:nvPr/>
        </p:nvSpPr>
        <p:spPr>
          <a:xfrm>
            <a:off x="5870441" y="3597049"/>
            <a:ext cx="20202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2000" dirty="0">
                <a:latin typeface="+mn-ea"/>
                <a:ea typeface="+mn-ea"/>
              </a:rPr>
              <a:t>비즈니스 모델</a:t>
            </a:r>
            <a:endParaRPr 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sz="2800" dirty="0">
                <a:latin typeface="+mn-ea"/>
                <a:ea typeface="+mn-ea"/>
              </a:rPr>
              <a:t>추후 개발방향</a:t>
            </a:r>
            <a:endParaRPr lang="en-US" altLang="ko-KR" sz="28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60FF-86D8-4D77-BF95-7822BA644DB5}"/>
              </a:ext>
            </a:extLst>
          </p:cNvPr>
          <p:cNvSpPr txBox="1"/>
          <p:nvPr/>
        </p:nvSpPr>
        <p:spPr>
          <a:xfrm>
            <a:off x="921600" y="1771098"/>
            <a:ext cx="73007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기존 서비스는 </a:t>
            </a:r>
            <a:r>
              <a:rPr lang="ko-KR" altLang="en-US" sz="1600" b="1" dirty="0" err="1">
                <a:latin typeface="+mn-ea"/>
                <a:ea typeface="+mn-ea"/>
              </a:rPr>
              <a:t>업비트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API </a:t>
            </a:r>
            <a:r>
              <a:rPr lang="ko-KR" altLang="en-US" sz="1600" b="1" dirty="0">
                <a:latin typeface="+mn-ea"/>
                <a:ea typeface="+mn-ea"/>
              </a:rPr>
              <a:t>를 이용하여 주식과 가상화폐 종합 포트폴리오 제공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주식 전용 포트폴리오 제공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가상화폐 전용 포트폴리오 제공을 한다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</a:p>
          <a:p>
            <a:r>
              <a:rPr lang="ko-KR" altLang="en-US" sz="1600" b="1" dirty="0">
                <a:latin typeface="+mn-ea"/>
                <a:ea typeface="+mn-ea"/>
              </a:rPr>
              <a:t>하지만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가상화폐 </a:t>
            </a:r>
            <a:r>
              <a:rPr lang="en-US" altLang="ko-KR" sz="1600" b="1" dirty="0">
                <a:latin typeface="+mn-ea"/>
                <a:ea typeface="+mn-ea"/>
              </a:rPr>
              <a:t>API</a:t>
            </a:r>
            <a:r>
              <a:rPr lang="ko-KR" altLang="en-US" sz="1600" b="1" dirty="0">
                <a:latin typeface="+mn-ea"/>
                <a:ea typeface="+mn-ea"/>
              </a:rPr>
              <a:t>로부터 데이터를 불러오기 전에 페이지가 로드되는 에러가 발생하여 가상화폐 부분은 제외하고 배포되었다</a:t>
            </a:r>
            <a:r>
              <a:rPr lang="en-US" altLang="ko-KR" sz="1600" b="1" dirty="0">
                <a:latin typeface="+mn-ea"/>
                <a:ea typeface="+mn-ea"/>
              </a:rPr>
              <a:t>. -&gt; </a:t>
            </a:r>
            <a:r>
              <a:rPr lang="ko-KR" altLang="en-US" sz="1600" b="1" dirty="0">
                <a:latin typeface="+mn-ea"/>
                <a:ea typeface="+mn-ea"/>
              </a:rPr>
              <a:t>추가 개발 필요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en-US" altLang="ko-KR" sz="1600" b="1" dirty="0" err="1">
                <a:latin typeface="+mn-ea"/>
                <a:ea typeface="+mn-ea"/>
              </a:rPr>
              <a:t>RocketFolio</a:t>
            </a:r>
            <a:r>
              <a:rPr lang="ko-KR" altLang="en-US" sz="1600" b="1" dirty="0">
                <a:latin typeface="+mn-ea"/>
                <a:ea typeface="+mn-ea"/>
              </a:rPr>
              <a:t> 는 주식과 가상화폐 계좌 연동을 초기 개발 방향으로 설정하였으나 사업자 등록이 </a:t>
            </a:r>
            <a:r>
              <a:rPr lang="ko-KR" altLang="en-US" sz="1600" b="1" dirty="0" err="1">
                <a:latin typeface="+mn-ea"/>
                <a:ea typeface="+mn-ea"/>
              </a:rPr>
              <a:t>되어야만</a:t>
            </a:r>
            <a:r>
              <a:rPr lang="ko-KR" altLang="en-US" sz="1600" b="1" dirty="0">
                <a:latin typeface="+mn-ea"/>
                <a:ea typeface="+mn-ea"/>
              </a:rPr>
              <a:t> 주식계좌 연동이 가능하다는 문제가 발생 </a:t>
            </a: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600" b="1" dirty="0">
                <a:latin typeface="+mn-ea"/>
                <a:ea typeface="+mn-ea"/>
              </a:rPr>
              <a:t>추후 서비스 목적으로 추가 </a:t>
            </a:r>
            <a:r>
              <a:rPr lang="ko-KR" altLang="en-US" sz="1600" b="1" dirty="0" err="1">
                <a:latin typeface="+mn-ea"/>
                <a:ea typeface="+mn-ea"/>
              </a:rPr>
              <a:t>개발시</a:t>
            </a:r>
            <a:r>
              <a:rPr lang="ko-KR" altLang="en-US" sz="1600" b="1" dirty="0">
                <a:latin typeface="+mn-ea"/>
                <a:ea typeface="+mn-ea"/>
              </a:rPr>
              <a:t> 고려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FD8BDC-D600-4170-9C31-8B29C647A392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5493545" y="2227050"/>
            <a:ext cx="29373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n-ea"/>
                <a:ea typeface="+mn-ea"/>
              </a:rPr>
              <a:t>비즈니스 모델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04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비즈니스 모델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BA239-27EE-4908-889B-28DB0A3CF646}"/>
              </a:ext>
            </a:extLst>
          </p:cNvPr>
          <p:cNvSpPr txBox="1"/>
          <p:nvPr/>
        </p:nvSpPr>
        <p:spPr>
          <a:xfrm>
            <a:off x="293922" y="10358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B2C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C4B47-F147-4C76-89CB-E8158BC99C9A}"/>
              </a:ext>
            </a:extLst>
          </p:cNvPr>
          <p:cNvSpPr txBox="1"/>
          <p:nvPr/>
        </p:nvSpPr>
        <p:spPr>
          <a:xfrm>
            <a:off x="457200" y="1454656"/>
            <a:ext cx="4700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Target customer : </a:t>
            </a:r>
            <a:r>
              <a:rPr lang="ko-KR" altLang="en-US" b="1" dirty="0">
                <a:latin typeface="+mn-ea"/>
                <a:ea typeface="+mn-ea"/>
              </a:rPr>
              <a:t>주식을 처음 시작하는 사람들</a:t>
            </a:r>
            <a:r>
              <a:rPr lang="en-US" altLang="ko-KR" b="1" dirty="0">
                <a:latin typeface="+mn-ea"/>
                <a:ea typeface="+mn-ea"/>
              </a:rPr>
              <a:t>(20,30)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1026" name="Picture 2" descr="User Icon Icons - Download Free Vector Icons | Noun Project">
            <a:extLst>
              <a:ext uri="{FF2B5EF4-FFF2-40B4-BE49-F238E27FC236}">
                <a16:creationId xmlns:a16="http://schemas.microsoft.com/office/drawing/2014/main" id="{2D19EDBF-BE7A-46A1-A4E1-69A587F2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4" y="2546161"/>
            <a:ext cx="1640681" cy="164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D9A1-7C9E-499A-B8ED-651463F54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5" t="18816" r="48950" b="72482"/>
          <a:stretch/>
        </p:blipFill>
        <p:spPr>
          <a:xfrm>
            <a:off x="5829301" y="3080152"/>
            <a:ext cx="2350294" cy="57270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9B7BC5-A30B-497E-A75A-6D1A84B6395C}"/>
              </a:ext>
            </a:extLst>
          </p:cNvPr>
          <p:cNvSpPr/>
          <p:nvPr/>
        </p:nvSpPr>
        <p:spPr>
          <a:xfrm>
            <a:off x="3390899" y="2926263"/>
            <a:ext cx="1800225" cy="3077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E46767A-AE24-45D5-9DF1-76310D3BC154}"/>
              </a:ext>
            </a:extLst>
          </p:cNvPr>
          <p:cNvSpPr/>
          <p:nvPr/>
        </p:nvSpPr>
        <p:spPr>
          <a:xfrm rot="10800000">
            <a:off x="3390899" y="3498964"/>
            <a:ext cx="1800225" cy="3077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B1148-A7DC-4395-949A-77FEE31E5B0A}"/>
              </a:ext>
            </a:extLst>
          </p:cNvPr>
          <p:cNvSpPr txBox="1"/>
          <p:nvPr/>
        </p:nvSpPr>
        <p:spPr>
          <a:xfrm>
            <a:off x="2983705" y="3894219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자산 포트폴리오 확인 및 분석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2B14F-5FDE-4964-9156-03B1837FB662}"/>
              </a:ext>
            </a:extLst>
          </p:cNvPr>
          <p:cNvSpPr txBox="1"/>
          <p:nvPr/>
        </p:nvSpPr>
        <p:spPr>
          <a:xfrm>
            <a:off x="3327447" y="2598173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사용료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ko-KR" altLang="en-US" sz="1200" b="1" dirty="0">
                <a:latin typeface="+mn-ea"/>
                <a:ea typeface="+mn-ea"/>
              </a:rPr>
              <a:t>서비스 이용자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7615E-5C31-4A87-8932-923A5DD463DF}"/>
              </a:ext>
            </a:extLst>
          </p:cNvPr>
          <p:cNvSpPr txBox="1"/>
          <p:nvPr/>
        </p:nvSpPr>
        <p:spPr>
          <a:xfrm>
            <a:off x="457200" y="1943605"/>
            <a:ext cx="7428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Business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Infra : </a:t>
            </a:r>
            <a:r>
              <a:rPr lang="ko-KR" altLang="en-US" b="1" dirty="0">
                <a:latin typeface="+mn-ea"/>
                <a:ea typeface="+mn-ea"/>
              </a:rPr>
              <a:t>개별 고객의 계좌와 연동된 포트폴리오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백테스팅</a:t>
            </a:r>
            <a:r>
              <a:rPr lang="ko-KR" altLang="en-US" b="1" dirty="0">
                <a:latin typeface="+mn-ea"/>
                <a:ea typeface="+mn-ea"/>
              </a:rPr>
              <a:t> 및 상관관계 분석 기능 </a:t>
            </a:r>
          </a:p>
        </p:txBody>
      </p:sp>
    </p:spTree>
    <p:extLst>
      <p:ext uri="{BB962C8B-B14F-4D97-AF65-F5344CB8AC3E}">
        <p14:creationId xmlns:p14="http://schemas.microsoft.com/office/powerpoint/2010/main" val="33696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비즈니스 모델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BA239-27EE-4908-889B-28DB0A3CF646}"/>
              </a:ext>
            </a:extLst>
          </p:cNvPr>
          <p:cNvSpPr txBox="1"/>
          <p:nvPr/>
        </p:nvSpPr>
        <p:spPr>
          <a:xfrm>
            <a:off x="293922" y="10358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B2B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C4B47-F147-4C76-89CB-E8158BC99C9A}"/>
              </a:ext>
            </a:extLst>
          </p:cNvPr>
          <p:cNvSpPr txBox="1"/>
          <p:nvPr/>
        </p:nvSpPr>
        <p:spPr>
          <a:xfrm>
            <a:off x="457200" y="1459254"/>
            <a:ext cx="4721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Target customer : </a:t>
            </a:r>
            <a:r>
              <a:rPr lang="ko-KR" altLang="en-US" b="1" dirty="0">
                <a:latin typeface="+mn-ea"/>
                <a:ea typeface="+mn-ea"/>
              </a:rPr>
              <a:t>은행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주식계좌 개설 고객 유치 목적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r>
              <a:rPr lang="ko-KR" altLang="en-US" b="1" dirty="0">
                <a:latin typeface="+mn-ea"/>
                <a:ea typeface="+mn-ea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1CAC81-DB7B-40C9-84C5-4C8EEE48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5" t="18816" r="48950" b="72482"/>
          <a:stretch/>
        </p:blipFill>
        <p:spPr>
          <a:xfrm>
            <a:off x="5829301" y="3080152"/>
            <a:ext cx="2350294" cy="57270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E6736F2-1DDA-48F8-AFD2-2B3446C9C873}"/>
              </a:ext>
            </a:extLst>
          </p:cNvPr>
          <p:cNvSpPr/>
          <p:nvPr/>
        </p:nvSpPr>
        <p:spPr>
          <a:xfrm>
            <a:off x="3390899" y="2926263"/>
            <a:ext cx="1800225" cy="3077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66C3B6-84DD-4E7C-950C-9ECA30CD7BAD}"/>
              </a:ext>
            </a:extLst>
          </p:cNvPr>
          <p:cNvSpPr/>
          <p:nvPr/>
        </p:nvSpPr>
        <p:spPr>
          <a:xfrm rot="10800000">
            <a:off x="3390899" y="3498964"/>
            <a:ext cx="1800225" cy="3077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575FE-54B2-4791-99AD-0DEBFA4661E4}"/>
              </a:ext>
            </a:extLst>
          </p:cNvPr>
          <p:cNvSpPr txBox="1"/>
          <p:nvPr/>
        </p:nvSpPr>
        <p:spPr>
          <a:xfrm>
            <a:off x="3112155" y="3857832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자산 포트폴리오 확인 서비스 및 </a:t>
            </a:r>
            <a:endParaRPr lang="en-US" altLang="ko-KR" sz="1200" b="1" dirty="0">
              <a:latin typeface="+mn-ea"/>
              <a:ea typeface="+mn-ea"/>
            </a:endParaRPr>
          </a:p>
          <a:p>
            <a:pPr algn="ctr"/>
            <a:r>
              <a:rPr lang="ko-KR" altLang="en-US" sz="1200" b="1" dirty="0">
                <a:latin typeface="+mn-ea"/>
                <a:ea typeface="+mn-ea"/>
              </a:rPr>
              <a:t>고객 </a:t>
            </a:r>
            <a:r>
              <a:rPr lang="en-US" altLang="ko-KR" sz="1200" b="1" dirty="0">
                <a:latin typeface="+mn-ea"/>
                <a:ea typeface="+mn-ea"/>
              </a:rPr>
              <a:t>attraction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4C4C8-B993-4D11-AAE7-3B7CB3F0E5F6}"/>
              </a:ext>
            </a:extLst>
          </p:cNvPr>
          <p:cNvSpPr txBox="1"/>
          <p:nvPr/>
        </p:nvSpPr>
        <p:spPr>
          <a:xfrm>
            <a:off x="3390898" y="2598173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사용료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ko-KR" altLang="en-US" sz="1200" b="1" dirty="0">
                <a:latin typeface="+mn-ea"/>
                <a:ea typeface="+mn-ea"/>
              </a:rPr>
              <a:t>서비스 신뢰도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D356C2-AC05-4A30-9294-7DE313978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64005" y="2698122"/>
            <a:ext cx="1336758" cy="1336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E4270-E6CF-4B06-92F6-7E9902A009F9}"/>
              </a:ext>
            </a:extLst>
          </p:cNvPr>
          <p:cNvSpPr txBox="1"/>
          <p:nvPr/>
        </p:nvSpPr>
        <p:spPr>
          <a:xfrm>
            <a:off x="457200" y="1943605"/>
            <a:ext cx="796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Business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Infra : </a:t>
            </a:r>
            <a:r>
              <a:rPr lang="ko-KR" altLang="en-US" b="1" dirty="0">
                <a:latin typeface="+mn-ea"/>
                <a:ea typeface="+mn-ea"/>
              </a:rPr>
              <a:t>은행의 신규고객 유치를 위한 초보 투자자 도움 기능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 err="1">
                <a:latin typeface="+mn-ea"/>
                <a:ea typeface="+mn-ea"/>
              </a:rPr>
              <a:t>백테스팅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latin typeface="+mn-ea"/>
                <a:ea typeface="+mn-ea"/>
              </a:rPr>
              <a:t>), </a:t>
            </a:r>
          </a:p>
          <a:p>
            <a:r>
              <a:rPr lang="en-US" altLang="ko-KR" b="1" dirty="0">
                <a:latin typeface="+mn-ea"/>
                <a:ea typeface="+mn-ea"/>
              </a:rPr>
              <a:t>	       </a:t>
            </a:r>
            <a:r>
              <a:rPr lang="ko-KR" altLang="en-US" b="1" dirty="0">
                <a:latin typeface="+mn-ea"/>
                <a:ea typeface="+mn-ea"/>
              </a:rPr>
              <a:t>기존고객 유지를 위해 지속적인 고객 요구를 반영한 서비스 개선</a:t>
            </a:r>
          </a:p>
        </p:txBody>
      </p:sp>
    </p:spTree>
    <p:extLst>
      <p:ext uri="{BB962C8B-B14F-4D97-AF65-F5344CB8AC3E}">
        <p14:creationId xmlns:p14="http://schemas.microsoft.com/office/powerpoint/2010/main" val="210492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706EF7-F660-4974-A0EF-8AA762C41844}"/>
              </a:ext>
            </a:extLst>
          </p:cNvPr>
          <p:cNvSpPr txBox="1"/>
          <p:nvPr/>
        </p:nvSpPr>
        <p:spPr>
          <a:xfrm>
            <a:off x="3261121" y="1682323"/>
            <a:ext cx="3750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3"/>
              </a:rPr>
              <a:t>http://www.rocketfolio2.tk/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D5A98-0B6A-412D-AB26-12408A6E52C6}"/>
              </a:ext>
            </a:extLst>
          </p:cNvPr>
          <p:cNvSpPr txBox="1"/>
          <p:nvPr/>
        </p:nvSpPr>
        <p:spPr>
          <a:xfrm>
            <a:off x="4194068" y="2637020"/>
            <a:ext cx="2900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4"/>
              </a:rPr>
              <a:t>http://rocketfolio.tk/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BFB9-872D-4DE2-AB0F-655213EA9C6C}"/>
              </a:ext>
            </a:extLst>
          </p:cNvPr>
          <p:cNvSpPr txBox="1"/>
          <p:nvPr/>
        </p:nvSpPr>
        <p:spPr>
          <a:xfrm>
            <a:off x="2507456" y="3575836"/>
            <a:ext cx="586501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5"/>
              </a:rPr>
              <a:t>https://github.com/YHLEE9753/Rocket_Folio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0F544-BD26-4576-BCCC-918DE7194265}"/>
              </a:ext>
            </a:extLst>
          </p:cNvPr>
          <p:cNvSpPr txBox="1"/>
          <p:nvPr/>
        </p:nvSpPr>
        <p:spPr>
          <a:xfrm>
            <a:off x="1856569" y="1732355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최종 버전 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5764C-A9A1-4B76-87F1-250205A4D083}"/>
              </a:ext>
            </a:extLst>
          </p:cNvPr>
          <p:cNvSpPr txBox="1"/>
          <p:nvPr/>
        </p:nvSpPr>
        <p:spPr>
          <a:xfrm>
            <a:off x="1856569" y="268489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가상화폐 연동버전</a:t>
            </a:r>
            <a:r>
              <a:rPr lang="en-US" altLang="ko-KR" sz="1800" b="1" dirty="0">
                <a:latin typeface="+mn-ea"/>
                <a:ea typeface="+mn-ea"/>
              </a:rPr>
              <a:t> : 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8001B-1CD5-4DF9-A001-BCF670C87218}"/>
              </a:ext>
            </a:extLst>
          </p:cNvPr>
          <p:cNvSpPr txBox="1"/>
          <p:nvPr/>
        </p:nvSpPr>
        <p:spPr>
          <a:xfrm>
            <a:off x="798427" y="3604113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>
                <a:latin typeface="+mn-ea"/>
                <a:ea typeface="+mn-ea"/>
              </a:rPr>
              <a:t>Github</a:t>
            </a:r>
            <a:r>
              <a:rPr lang="en-US" altLang="ko-KR" sz="1800" b="1" dirty="0">
                <a:latin typeface="+mn-ea"/>
                <a:ea typeface="+mn-ea"/>
              </a:rPr>
              <a:t> code : 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A0728E-E4E3-469F-A62D-55A0BEF7E379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FA1E9835-7E34-4F14-A344-9EF1026B1D7B}"/>
              </a:ext>
            </a:extLst>
          </p:cNvPr>
          <p:cNvSpPr txBox="1">
            <a:spLocks/>
          </p:cNvSpPr>
          <p:nvPr/>
        </p:nvSpPr>
        <p:spPr>
          <a:xfrm>
            <a:off x="293922" y="16814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배포 사이트 및 </a:t>
            </a:r>
            <a:r>
              <a:rPr lang="ko-KR" altLang="en-US" dirty="0" err="1">
                <a:solidFill>
                  <a:srgbClr val="003BA3"/>
                </a:solidFill>
                <a:latin typeface="+mn-ea"/>
                <a:ea typeface="+mn-ea"/>
              </a:rPr>
              <a:t>깃허브</a:t>
            </a:r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 주소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68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5493545" y="2227050"/>
            <a:ext cx="29373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n-ea"/>
                <a:ea typeface="+mn-ea"/>
              </a:rPr>
              <a:t>서비스 계획 동기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accent2"/>
                </a:solidFill>
                <a:latin typeface="+mn-ea"/>
                <a:ea typeface="+mn-ea"/>
              </a:rPr>
              <a:t>서비스 선정 동기</a:t>
            </a:r>
            <a:endParaRPr sz="16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A2DBC93-0E59-4047-B53B-701F8785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선정 동기</a:t>
            </a:r>
            <a:endParaRPr lang="ko-KR" altLang="en-US" dirty="0"/>
          </a:p>
        </p:txBody>
      </p:sp>
      <p:pic>
        <p:nvPicPr>
          <p:cNvPr id="1026" name="Picture 2" descr="설문조사 결과">
            <a:extLst>
              <a:ext uri="{FF2B5EF4-FFF2-40B4-BE49-F238E27FC236}">
                <a16:creationId xmlns:a16="http://schemas.microsoft.com/office/drawing/2014/main" id="{2BDB238A-8A54-44AB-886F-BC461B3FC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3" b="10383"/>
          <a:stretch/>
        </p:blipFill>
        <p:spPr bwMode="auto">
          <a:xfrm>
            <a:off x="293922" y="1113503"/>
            <a:ext cx="4177558" cy="27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7F6C2-B7E0-4D23-9CC0-A2EC853C48B4}"/>
              </a:ext>
            </a:extLst>
          </p:cNvPr>
          <p:cNvSpPr txBox="1"/>
          <p:nvPr/>
        </p:nvSpPr>
        <p:spPr>
          <a:xfrm>
            <a:off x="5304833" y="1218379"/>
            <a:ext cx="285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2030 </a:t>
            </a:r>
            <a:r>
              <a:rPr lang="ko-KR" altLang="en-US" sz="1600" b="1" dirty="0"/>
              <a:t>주식 투자경력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토스</a:t>
            </a:r>
            <a:r>
              <a:rPr lang="en-US" altLang="ko-KR" sz="1600" b="1" dirty="0"/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3145296C-1F71-48FE-9E2E-0033F83D46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084840"/>
              </p:ext>
            </p:extLst>
          </p:nvPr>
        </p:nvGraphicFramePr>
        <p:xfrm>
          <a:off x="4471480" y="1700933"/>
          <a:ext cx="4066549" cy="2336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23D69B0-1F92-4FB0-A0F8-17836AB5F045}"/>
              </a:ext>
            </a:extLst>
          </p:cNvPr>
          <p:cNvSpPr txBox="1"/>
          <p:nvPr/>
        </p:nvSpPr>
        <p:spPr>
          <a:xfrm>
            <a:off x="865446" y="3941387"/>
            <a:ext cx="7413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2030 </a:t>
            </a:r>
            <a:r>
              <a:rPr lang="ko-KR" altLang="en-US" sz="1600" b="1" dirty="0"/>
              <a:t>주식 사용자의 수는 증가하고 있으며 상대적으로 투자경력을 짧은 편이다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주식투자를 하지 않지만 할 계획인 응답자 중 절반 이상인 </a:t>
            </a:r>
            <a:r>
              <a:rPr lang="en-US" altLang="ko-KR" sz="1600" b="1" dirty="0">
                <a:solidFill>
                  <a:srgbClr val="FF0000"/>
                </a:solidFill>
              </a:rPr>
              <a:t>54% </a:t>
            </a:r>
            <a:r>
              <a:rPr lang="ko-KR" altLang="en-US" sz="1600" b="1" dirty="0"/>
              <a:t>는 </a:t>
            </a:r>
            <a:r>
              <a:rPr lang="ko-KR" altLang="en-US" sz="1600" b="1" dirty="0">
                <a:solidFill>
                  <a:srgbClr val="0070C0"/>
                </a:solidFill>
              </a:rPr>
              <a:t>하는 방법을 몰라서 주식투자를 하지 않고 있다고 </a:t>
            </a:r>
            <a:r>
              <a:rPr lang="ko-KR" altLang="en-US" sz="1600" b="1" dirty="0"/>
              <a:t>답했다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6A0D3C-31EE-4B96-A235-61DC3522EA47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4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선정 동기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A60363-CE7C-4FC3-8CA7-5098C85C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8" t="12180" r="18137" b="4347"/>
          <a:stretch/>
        </p:blipFill>
        <p:spPr>
          <a:xfrm>
            <a:off x="847778" y="1181150"/>
            <a:ext cx="3232504" cy="2197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9B8F3-A3A8-4F7C-8DA0-7BAFFA9B63DF}"/>
              </a:ext>
            </a:extLst>
          </p:cNvPr>
          <p:cNvSpPr txBox="1"/>
          <p:nvPr/>
        </p:nvSpPr>
        <p:spPr>
          <a:xfrm>
            <a:off x="782418" y="3869805"/>
            <a:ext cx="777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하지만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종합적으로 여러 자산의 가격을 볼 수 있는 사이트는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포트폴리오에 대한 분석 기능을 제공하지 않고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포트폴리오 분석을 제공하는 사이트는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설정해야 할 사항이 너무 많아서</a:t>
            </a:r>
            <a:r>
              <a:rPr lang="ko-KR" altLang="en-US" sz="1600" b="1" dirty="0">
                <a:latin typeface="+mn-ea"/>
                <a:ea typeface="+mn-ea"/>
              </a:rPr>
              <a:t> 초보자가 사용하기에 적합하지 않다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68B6CA-91CD-49CD-B078-D0FF53AFC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2639" r="13780" b="4445"/>
          <a:stretch/>
        </p:blipFill>
        <p:spPr>
          <a:xfrm>
            <a:off x="4498178" y="1181150"/>
            <a:ext cx="4061842" cy="2197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40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dirty="0">
                <a:solidFill>
                  <a:srgbClr val="003BA3"/>
                </a:solidFill>
                <a:latin typeface="+mn-ea"/>
                <a:ea typeface="+mn-ea"/>
              </a:rPr>
              <a:t>서비스 선정 동기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9B8F3-A3A8-4F7C-8DA0-7BAFFA9B63DF}"/>
              </a:ext>
            </a:extLst>
          </p:cNvPr>
          <p:cNvSpPr txBox="1"/>
          <p:nvPr/>
        </p:nvSpPr>
        <p:spPr>
          <a:xfrm>
            <a:off x="819522" y="1553068"/>
            <a:ext cx="77776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현재 한국에서 일반적으로 사용하는 자산 관리 서비스들은 주식과 암호화폐가 분리되어 있는 서비스들이 많다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애널리스트 일을 하시는 지인 분께 포트폴리오 분석 시 필수적인 기능을 물어보니 상관관계 분석과 </a:t>
            </a:r>
            <a:r>
              <a:rPr lang="ko-KR" altLang="en-US" sz="1600" b="1" dirty="0" err="1">
                <a:latin typeface="+mn-ea"/>
                <a:ea typeface="+mn-ea"/>
              </a:rPr>
              <a:t>백테스팅이라</a:t>
            </a:r>
            <a:r>
              <a:rPr lang="ko-KR" altLang="en-US" sz="1600" b="1" dirty="0">
                <a:latin typeface="+mn-ea"/>
                <a:ea typeface="+mn-ea"/>
              </a:rPr>
              <a:t> 했다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</a:p>
          <a:p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따라서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이를 종합하여 주식을 시작하지 얼마 되지 않아서 포트폴리오 구성에 어려움을 겪고 있는 </a:t>
            </a:r>
            <a:r>
              <a:rPr lang="en-US" altLang="ko-KR" sz="1600" b="1" dirty="0">
                <a:latin typeface="+mn-ea"/>
                <a:ea typeface="+mn-ea"/>
              </a:rPr>
              <a:t>2030</a:t>
            </a:r>
            <a:r>
              <a:rPr lang="ko-KR" altLang="en-US" sz="1600" b="1" dirty="0">
                <a:latin typeface="+mn-ea"/>
                <a:ea typeface="+mn-ea"/>
              </a:rPr>
              <a:t>세대들을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위해 주식 및 암호화폐 자산을 모아서 자산의 종합 포트폴리오를 구성</a:t>
            </a:r>
            <a:r>
              <a:rPr lang="ko-KR" altLang="en-US" sz="1600" b="1" dirty="0">
                <a:latin typeface="+mn-ea"/>
                <a:ea typeface="+mn-ea"/>
              </a:rPr>
              <a:t>하고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이를 기반으로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상관관계 분석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및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  <a:ea typeface="+mn-ea"/>
              </a:rPr>
              <a:t>백테스팅을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 통해 자신의 포트폴리오를 분석</a:t>
            </a:r>
            <a:r>
              <a:rPr lang="ko-KR" altLang="en-US" sz="1600" b="1" dirty="0">
                <a:latin typeface="+mn-ea"/>
                <a:ea typeface="+mn-ea"/>
              </a:rPr>
              <a:t>할 수 있는 서비스를 개발하겠다고 계획했다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53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32801" y="2227050"/>
            <a:ext cx="42981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사용 프레임워크 및 </a:t>
            </a:r>
            <a:r>
              <a:rPr lang="en-US" altLang="ko-KR" sz="2800" dirty="0">
                <a:latin typeface="+mn-ea"/>
                <a:ea typeface="+mn-ea"/>
              </a:rPr>
              <a:t>utils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34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sz="2800" dirty="0">
                <a:latin typeface="+mn-ea"/>
                <a:ea typeface="+mn-ea"/>
              </a:rPr>
              <a:t>사용 프레임워크 및 </a:t>
            </a:r>
            <a:r>
              <a:rPr lang="en-US" altLang="ko-KR" sz="2800" dirty="0">
                <a:latin typeface="+mn-ea"/>
                <a:ea typeface="+mn-ea"/>
              </a:rPr>
              <a:t>utils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11D4E-369A-4BD2-8A32-F88EF72FCD48}"/>
              </a:ext>
            </a:extLst>
          </p:cNvPr>
          <p:cNvSpPr txBox="1"/>
          <p:nvPr/>
        </p:nvSpPr>
        <p:spPr>
          <a:xfrm>
            <a:off x="2134777" y="3690036"/>
            <a:ext cx="4874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ea typeface="+mn-ea"/>
              </a:rPr>
              <a:t>Frontend : HTML, JS, CSS</a:t>
            </a:r>
          </a:p>
          <a:p>
            <a:pPr algn="ctr"/>
            <a:r>
              <a:rPr lang="en-US" altLang="ko-KR" sz="1600" b="1" dirty="0">
                <a:latin typeface="+mn-ea"/>
                <a:ea typeface="+mn-ea"/>
              </a:rPr>
              <a:t>Backend framework : Django</a:t>
            </a:r>
          </a:p>
          <a:p>
            <a:pPr algn="ctr"/>
            <a:r>
              <a:rPr lang="en-US" altLang="ko-KR" sz="1600" b="1" dirty="0">
                <a:latin typeface="+mn-ea"/>
                <a:ea typeface="+mn-ea"/>
              </a:rPr>
              <a:t>Database : SQLite</a:t>
            </a:r>
          </a:p>
          <a:p>
            <a:pPr algn="ctr"/>
            <a:r>
              <a:rPr lang="en-US" altLang="ko-KR" sz="1600" b="1" dirty="0">
                <a:latin typeface="+mn-ea"/>
                <a:ea typeface="+mn-ea"/>
              </a:rPr>
              <a:t>Deployment : AWS(EC2) + </a:t>
            </a:r>
            <a:r>
              <a:rPr lang="en-US" altLang="ko-KR" sz="1600" b="1" dirty="0" err="1">
                <a:latin typeface="+mn-ea"/>
                <a:ea typeface="+mn-ea"/>
              </a:rPr>
              <a:t>uwsgi</a:t>
            </a:r>
            <a:r>
              <a:rPr lang="en-US" altLang="ko-KR" sz="1600" b="1" dirty="0">
                <a:latin typeface="+mn-ea"/>
                <a:ea typeface="+mn-ea"/>
              </a:rPr>
              <a:t> + </a:t>
            </a:r>
            <a:r>
              <a:rPr lang="en-US" altLang="ko-KR" sz="1600" b="1" dirty="0" err="1">
                <a:latin typeface="+mn-ea"/>
                <a:ea typeface="+mn-ea"/>
              </a:rPr>
              <a:t>nginx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B57B1CC-1FBB-49AA-9D7D-B171B2A1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73466" y="2402984"/>
            <a:ext cx="1767440" cy="883720"/>
          </a:xfrm>
          <a:prstGeom prst="rect">
            <a:avLst/>
          </a:prstGeom>
        </p:spPr>
      </p:pic>
      <p:pic>
        <p:nvPicPr>
          <p:cNvPr id="13" name="Picture 2" descr="나는 자바스크립트 개발자다 컨퍼런스 · 무난한 라이프">
            <a:extLst>
              <a:ext uri="{FF2B5EF4-FFF2-40B4-BE49-F238E27FC236}">
                <a16:creationId xmlns:a16="http://schemas.microsoft.com/office/drawing/2014/main" id="{60C62286-0CFE-44F2-9510-DC3909BD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1021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5458E8-926B-43A4-88B9-C7C6EA66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26" y="1125670"/>
            <a:ext cx="1488442" cy="11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WS EC2 인스턴스 생성하기 | 야생강아지 WILDPUP">
            <a:extLst>
              <a:ext uri="{FF2B5EF4-FFF2-40B4-BE49-F238E27FC236}">
                <a16:creationId xmlns:a16="http://schemas.microsoft.com/office/drawing/2014/main" id="{8F71D5E6-BB4F-4FFD-8C14-46CE709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25" y="1117534"/>
            <a:ext cx="1223962" cy="130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ocker, Django + Nginx + uwsgi 로컬서버에서 배포 진행">
            <a:extLst>
              <a:ext uri="{FF2B5EF4-FFF2-40B4-BE49-F238E27FC236}">
                <a16:creationId xmlns:a16="http://schemas.microsoft.com/office/drawing/2014/main" id="{8FF21A1B-58CC-4BE6-A740-FEF0DD46F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30266" r="7110" b="21147"/>
          <a:stretch/>
        </p:blipFill>
        <p:spPr bwMode="auto">
          <a:xfrm>
            <a:off x="4547134" y="2410725"/>
            <a:ext cx="4121944" cy="9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5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34D6C-F012-47A8-A467-B102A35E9708}"/>
              </a:ext>
            </a:extLst>
          </p:cNvPr>
          <p:cNvSpPr/>
          <p:nvPr/>
        </p:nvSpPr>
        <p:spPr>
          <a:xfrm>
            <a:off x="-51619" y="789665"/>
            <a:ext cx="6046838" cy="60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0A7C71A-01F5-48E8-9510-90FF0BC0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22" y="168144"/>
            <a:ext cx="7717500" cy="572700"/>
          </a:xfrm>
        </p:spPr>
        <p:txBody>
          <a:bodyPr/>
          <a:lstStyle/>
          <a:p>
            <a:r>
              <a:rPr lang="ko-KR" altLang="en-US" sz="2800" dirty="0">
                <a:latin typeface="+mn-ea"/>
                <a:ea typeface="+mn-ea"/>
              </a:rPr>
              <a:t>사용 프레임워크 및 </a:t>
            </a:r>
            <a:r>
              <a:rPr lang="en-US" altLang="ko-KR" sz="2800" dirty="0">
                <a:latin typeface="+mn-ea"/>
                <a:ea typeface="+mn-ea"/>
              </a:rPr>
              <a:t>utils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DFF08-97EF-48EF-B214-DA8276ADCE9B}"/>
              </a:ext>
            </a:extLst>
          </p:cNvPr>
          <p:cNvSpPr txBox="1"/>
          <p:nvPr/>
        </p:nvSpPr>
        <p:spPr>
          <a:xfrm>
            <a:off x="663219" y="1130223"/>
            <a:ext cx="39087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주식 데이터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ko-KR" altLang="en-US" sz="1600" dirty="0">
                <a:latin typeface="+mn-ea"/>
                <a:ea typeface="+mn-ea"/>
              </a:rPr>
              <a:t>대신증권 </a:t>
            </a:r>
            <a:r>
              <a:rPr lang="en-US" altLang="ko-KR" sz="1600" dirty="0">
                <a:latin typeface="+mn-ea"/>
                <a:ea typeface="+mn-ea"/>
              </a:rPr>
              <a:t>API </a:t>
            </a:r>
            <a:r>
              <a:rPr lang="ko-KR" altLang="en-US" sz="1600" dirty="0">
                <a:latin typeface="+mn-ea"/>
                <a:ea typeface="+mn-ea"/>
              </a:rPr>
              <a:t>를 통해 코스피 코스닥 전체 주식데이터 다운로드</a:t>
            </a: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실시간 주식 데이터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BS </a:t>
            </a:r>
            <a:r>
              <a:rPr lang="ko-KR" altLang="en-US" sz="1600" dirty="0">
                <a:latin typeface="+mn-ea"/>
                <a:ea typeface="+mn-ea"/>
              </a:rPr>
              <a:t>를 통한 네이버 증권 </a:t>
            </a:r>
            <a:r>
              <a:rPr lang="ko-KR" altLang="en-US" sz="1600" dirty="0" err="1">
                <a:latin typeface="+mn-ea"/>
                <a:ea typeface="+mn-ea"/>
              </a:rPr>
              <a:t>크롤링</a:t>
            </a: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가상화폐 데이터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dirty="0" err="1">
                <a:latin typeface="+mn-ea"/>
                <a:ea typeface="+mn-ea"/>
              </a:rPr>
              <a:t>Pyupbit</a:t>
            </a:r>
            <a:r>
              <a:rPr lang="en-US" altLang="ko-KR" sz="1600" dirty="0">
                <a:latin typeface="+mn-ea"/>
                <a:ea typeface="+mn-ea"/>
              </a:rPr>
              <a:t> API </a:t>
            </a:r>
            <a:r>
              <a:rPr lang="ko-KR" altLang="en-US" sz="1600" dirty="0">
                <a:latin typeface="+mn-ea"/>
                <a:ea typeface="+mn-ea"/>
              </a:rPr>
              <a:t>연동</a:t>
            </a: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그래프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(Open source) </a:t>
            </a:r>
            <a:r>
              <a:rPr lang="en-US" altLang="ko-KR" sz="1600" dirty="0" err="1">
                <a:latin typeface="+mn-ea"/>
                <a:ea typeface="+mn-ea"/>
              </a:rPr>
              <a:t>FusionCharts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사용</a:t>
            </a: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600" b="1" dirty="0">
                <a:latin typeface="+mn-ea"/>
                <a:ea typeface="+mn-ea"/>
              </a:rPr>
              <a:t>구글로그인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Google OAuth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045EE0-B9FB-4BBB-8645-5DAA75B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37" y="1130223"/>
            <a:ext cx="3092144" cy="1690077"/>
          </a:xfrm>
          <a:prstGeom prst="rect">
            <a:avLst/>
          </a:prstGeom>
        </p:spPr>
      </p:pic>
      <p:pic>
        <p:nvPicPr>
          <p:cNvPr id="17" name="Picture 2" descr="Vue FusionCharts - Made with Vue.js">
            <a:extLst>
              <a:ext uri="{FF2B5EF4-FFF2-40B4-BE49-F238E27FC236}">
                <a16:creationId xmlns:a16="http://schemas.microsoft.com/office/drawing/2014/main" id="{CDE1BEB1-D203-4775-B91F-BA54DDDE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8" y="3010767"/>
            <a:ext cx="2899262" cy="192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93725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612</Words>
  <Application>Microsoft Office PowerPoint</Application>
  <PresentationFormat>화면 슬라이드 쇼(16:9)</PresentationFormat>
  <Paragraphs>124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Fira Sans Extra Condensed Medium</vt:lpstr>
      <vt:lpstr>Barlow</vt:lpstr>
      <vt:lpstr>Montserrat</vt:lpstr>
      <vt:lpstr>맑은 고딕</vt:lpstr>
      <vt:lpstr>Arial</vt:lpstr>
      <vt:lpstr>Management Consulting Toolkit by Slidesgo</vt:lpstr>
      <vt:lpstr>IT 서비스 공모전 개발부분 :Rocket Folio</vt:lpstr>
      <vt:lpstr>Contents</vt:lpstr>
      <vt:lpstr>서비스 계획 동기</vt:lpstr>
      <vt:lpstr>서비스 선정 동기</vt:lpstr>
      <vt:lpstr>서비스 선정 동기</vt:lpstr>
      <vt:lpstr>서비스 선정 동기</vt:lpstr>
      <vt:lpstr>사용 프레임워크 및 utils</vt:lpstr>
      <vt:lpstr>사용 프레임워크 및 utils</vt:lpstr>
      <vt:lpstr>사용 프레임워크 및 utils</vt:lpstr>
      <vt:lpstr>사용 프레임워크 및 utils</vt:lpstr>
      <vt:lpstr>서비스 기능 </vt:lpstr>
      <vt:lpstr>서비스 기능</vt:lpstr>
      <vt:lpstr>서비스 기능</vt:lpstr>
      <vt:lpstr>서비스 기능</vt:lpstr>
      <vt:lpstr>서비스 기능</vt:lpstr>
      <vt:lpstr>DB 데이터 모델링</vt:lpstr>
      <vt:lpstr>DB 데이터 모델링</vt:lpstr>
      <vt:lpstr>DB 데이터 모델링</vt:lpstr>
      <vt:lpstr>추후 개발방향</vt:lpstr>
      <vt:lpstr>추후 개발방향</vt:lpstr>
      <vt:lpstr>비즈니스 모델</vt:lpstr>
      <vt:lpstr>비즈니스 모델</vt:lpstr>
      <vt:lpstr>비즈니스 모델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the user-specific information  :using actual transaction data for apartment sales</dc:title>
  <dc:creator>이용훈</dc:creator>
  <cp:lastModifiedBy>이 용훈</cp:lastModifiedBy>
  <cp:revision>157</cp:revision>
  <dcterms:modified xsi:type="dcterms:W3CDTF">2021-11-25T13:38:58Z</dcterms:modified>
</cp:coreProperties>
</file>